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8.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30"/>
  </p:notesMasterIdLst>
  <p:sldIdLst>
    <p:sldId id="464" r:id="rId13"/>
    <p:sldId id="3832" r:id="rId14"/>
    <p:sldId id="3873" r:id="rId15"/>
    <p:sldId id="3842" r:id="rId16"/>
    <p:sldId id="3870" r:id="rId17"/>
    <p:sldId id="3869" r:id="rId18"/>
    <p:sldId id="3782" r:id="rId19"/>
    <p:sldId id="3866" r:id="rId20"/>
    <p:sldId id="3865" r:id="rId21"/>
    <p:sldId id="3859" r:id="rId22"/>
    <p:sldId id="3837" r:id="rId23"/>
    <p:sldId id="3864" r:id="rId24"/>
    <p:sldId id="3868" r:id="rId25"/>
    <p:sldId id="3872" r:id="rId26"/>
    <p:sldId id="3838" r:id="rId27"/>
    <p:sldId id="3874"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23058-F3F5-3EF5-2065-6DCC9EB290F4}" name="Brian Inglis" initials="BI" userId="Brian Ingl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8FC7C5-3662-7954-0DD5-68883305D86B}" v="6" dt="2022-08-16T23:19:35.450"/>
    <p1510:client id="{5D81A852-7E66-F46A-3BB7-15D1A8B0A661}" v="38" dt="2022-08-23T15:00:46.953"/>
    <p1510:client id="{66191CF1-15B6-A1EE-DCD0-26696A90DB54}" v="6" dt="2022-08-02T01:06:11.467"/>
    <p1510:client id="{6E501413-EC02-48D7-8080-A2E45FBB1EF5}" v="513" dt="2022-08-02T03:08:45.421"/>
    <p1510:client id="{F1BE3249-742C-0D91-3E70-F43EA83D6527}" v="1125" dt="2022-08-16T17:27:35.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11</a:t>
            </a:fld>
            <a:endParaRPr lang="en-US"/>
          </a:p>
        </p:txBody>
      </p:sp>
    </p:spTree>
    <p:extLst>
      <p:ext uri="{BB962C8B-B14F-4D97-AF65-F5344CB8AC3E}">
        <p14:creationId xmlns:p14="http://schemas.microsoft.com/office/powerpoint/2010/main" val="281565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13</a:t>
            </a:fld>
            <a:endParaRPr lang="en-US"/>
          </a:p>
        </p:txBody>
      </p:sp>
    </p:spTree>
    <p:extLst>
      <p:ext uri="{BB962C8B-B14F-4D97-AF65-F5344CB8AC3E}">
        <p14:creationId xmlns:p14="http://schemas.microsoft.com/office/powerpoint/2010/main" val="39221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14</a:t>
            </a:fld>
            <a:endParaRPr lang="en-US"/>
          </a:p>
        </p:txBody>
      </p:sp>
    </p:spTree>
    <p:extLst>
      <p:ext uri="{BB962C8B-B14F-4D97-AF65-F5344CB8AC3E}">
        <p14:creationId xmlns:p14="http://schemas.microsoft.com/office/powerpoint/2010/main" val="101581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17</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a:t>
            </a:fld>
            <a:endParaRPr lang="en-US"/>
          </a:p>
        </p:txBody>
      </p:sp>
    </p:spTree>
    <p:extLst>
      <p:ext uri="{BB962C8B-B14F-4D97-AF65-F5344CB8AC3E}">
        <p14:creationId xmlns:p14="http://schemas.microsoft.com/office/powerpoint/2010/main" val="223343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243626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6</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7</a:t>
            </a:fld>
            <a:endParaRPr lang="en-US"/>
          </a:p>
        </p:txBody>
      </p:sp>
    </p:spTree>
    <p:extLst>
      <p:ext uri="{BB962C8B-B14F-4D97-AF65-F5344CB8AC3E}">
        <p14:creationId xmlns:p14="http://schemas.microsoft.com/office/powerpoint/2010/main" val="188400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789130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9</a:t>
            </a:fld>
            <a:endParaRPr lang="en-US"/>
          </a:p>
        </p:txBody>
      </p:sp>
    </p:spTree>
    <p:extLst>
      <p:ext uri="{BB962C8B-B14F-4D97-AF65-F5344CB8AC3E}">
        <p14:creationId xmlns:p14="http://schemas.microsoft.com/office/powerpoint/2010/main" val="416930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10</a:t>
            </a:fld>
            <a:endParaRPr lang="en-US"/>
          </a:p>
        </p:txBody>
      </p:sp>
    </p:spTree>
    <p:extLst>
      <p:ext uri="{BB962C8B-B14F-4D97-AF65-F5344CB8AC3E}">
        <p14:creationId xmlns:p14="http://schemas.microsoft.com/office/powerpoint/2010/main" val="208174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3/3/2025</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3/3/2025</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25.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image" Target="../media/image29.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image" Target="../media/image28.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image" Target="../media/image24.png"/><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image" Target="../media/image24.png"/><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theme" Target="../theme/theme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image" Target="../media/image54.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image" Target="../media/image29.png"/><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theme" Target="../theme/theme8.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9" Type="http://schemas.openxmlformats.org/officeDocument/2006/relationships/slideLayout" Target="../slideLayouts/slideLayout259.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41" Type="http://schemas.openxmlformats.org/officeDocument/2006/relationships/image" Target="../media/image29.png"/><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theme" Target="../theme/theme9.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3/3/2025</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xml"/><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1"/>
            <a:ext cx="5073346" cy="1687042"/>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 </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OP Pro Simulator TL1</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584766" y="5186682"/>
            <a:ext cx="4080491" cy="1477008"/>
          </a:xfrm>
        </p:spPr>
        <p:txBody>
          <a:bodyPr vert="horz" lIns="0" tIns="45720" rIns="0" bIns="45720" rtlCol="0" anchor="t">
            <a:normAutofit/>
          </a:bodyPr>
          <a:lstStyle/>
          <a:p>
            <a:pPr algn="r"/>
            <a:r>
              <a:rPr lang="en-US" sz="1600" b="0" dirty="0">
                <a:latin typeface="Open Sans Light"/>
                <a:ea typeface="Open Sans Light"/>
                <a:cs typeface="Open Sans Light"/>
              </a:rPr>
              <a:t>Edgar Sepulveda</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Global Technical Manager, </a:t>
            </a:r>
            <a:r>
              <a:rPr lang="en-US" sz="1600" b="0" dirty="0" err="1">
                <a:latin typeface="Open Sans Light"/>
                <a:ea typeface="Open Sans Light"/>
                <a:cs typeface="Open Sans Light"/>
              </a:rPr>
              <a:t>MineOperate</a:t>
            </a:r>
            <a:endParaRPr lang="en-US" sz="1600" b="0" dirty="0" err="1">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10/10/2022</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dirty="0">
                <a:latin typeface="Open Sans Light"/>
                <a:ea typeface="Open Sans Light"/>
                <a:cs typeface="Open Sans Light"/>
              </a:rPr>
              <a:t>Version 1.3</a:t>
            </a:r>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18636A-DA33-4CB0-AB36-FE15E088D4E7}"/>
              </a:ext>
            </a:extLst>
          </p:cNvPr>
          <p:cNvPicPr>
            <a:picLocks noChangeAspect="1"/>
          </p:cNvPicPr>
          <p:nvPr/>
        </p:nvPicPr>
        <p:blipFill>
          <a:blip r:embed="rId3"/>
          <a:stretch>
            <a:fillRect/>
          </a:stretch>
        </p:blipFill>
        <p:spPr>
          <a:xfrm>
            <a:off x="2979057" y="1603600"/>
            <a:ext cx="6227263" cy="4485372"/>
          </a:xfrm>
          <a:prstGeom prst="rect">
            <a:avLst/>
          </a:prstGeom>
        </p:spPr>
      </p:pic>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AU"/>
              <a:t>OP Pro Simulator</a:t>
            </a:r>
          </a:p>
        </p:txBody>
      </p:sp>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Running </a:t>
            </a:r>
            <a:r>
              <a:rPr lang="en-AU" dirty="0" err="1">
                <a:cs typeface="Arial"/>
              </a:rPr>
              <a:t>simprompt</a:t>
            </a:r>
          </a:p>
        </p:txBody>
      </p:sp>
    </p:spTree>
    <p:extLst>
      <p:ext uri="{BB962C8B-B14F-4D97-AF65-F5344CB8AC3E}">
        <p14:creationId xmlns:p14="http://schemas.microsoft.com/office/powerpoint/2010/main" val="3502618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96E7EF-002A-4713-91A9-5B0711D6ABD9}"/>
              </a:ext>
            </a:extLst>
          </p:cNvPr>
          <p:cNvPicPr>
            <a:picLocks noChangeAspect="1"/>
          </p:cNvPicPr>
          <p:nvPr/>
        </p:nvPicPr>
        <p:blipFill>
          <a:blip r:embed="rId3"/>
          <a:stretch>
            <a:fillRect/>
          </a:stretch>
        </p:blipFill>
        <p:spPr>
          <a:xfrm>
            <a:off x="461326" y="2342998"/>
            <a:ext cx="9135750" cy="2172003"/>
          </a:xfrm>
          <a:prstGeom prst="rect">
            <a:avLst/>
          </a:prstGeom>
        </p:spPr>
      </p:pic>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a:t>OP Pro Simulator</a:t>
            </a:r>
          </a:p>
        </p:txBody>
      </p:sp>
      <p:sp>
        <p:nvSpPr>
          <p:cNvPr id="5" name="Content Placeholder 4">
            <a:extLst>
              <a:ext uri="{FF2B5EF4-FFF2-40B4-BE49-F238E27FC236}">
                <a16:creationId xmlns:a16="http://schemas.microsoft.com/office/drawing/2014/main" id="{CE1F31AC-4984-AF55-CECD-1DA7E2336FB2}"/>
              </a:ext>
            </a:extLst>
          </p:cNvPr>
          <p:cNvSpPr>
            <a:spLocks noGrp="1"/>
          </p:cNvSpPr>
          <p:nvPr>
            <p:ph sz="quarter" idx="21"/>
          </p:nvPr>
        </p:nvSpPr>
        <p:spPr/>
        <p:txBody>
          <a:bodyPr/>
          <a:lstStyle/>
          <a:p>
            <a:pPr marL="0" indent="0">
              <a:buNone/>
            </a:pPr>
            <a:r>
              <a:rPr lang="en-US" sz="2000" err="1"/>
              <a:t>hxgn</a:t>
            </a:r>
            <a:r>
              <a:rPr lang="en-US" sz="2000"/>
              <a:t>:~$ /opt/Jigsaw/Tools/</a:t>
            </a:r>
            <a:r>
              <a:rPr lang="en-US" sz="2000" err="1"/>
              <a:t>simprompt</a:t>
            </a:r>
            <a:r>
              <a:rPr lang="en-US" sz="2000"/>
              <a:t> T265</a:t>
            </a:r>
          </a:p>
          <a:p>
            <a:pPr marL="0" indent="0">
              <a:buNone/>
            </a:pPr>
            <a:endParaRPr lang="en-AU"/>
          </a:p>
        </p:txBody>
      </p:sp>
      <p:sp>
        <p:nvSpPr>
          <p:cNvPr id="3" name="Text Placeholder 1">
            <a:extLst>
              <a:ext uri="{FF2B5EF4-FFF2-40B4-BE49-F238E27FC236}">
                <a16:creationId xmlns:a16="http://schemas.microsoft.com/office/drawing/2014/main" id="{C1D42A97-FF6D-712B-9CB7-281B8DE9E09C}"/>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Running </a:t>
            </a:r>
            <a:r>
              <a:rPr lang="en-AU" dirty="0" err="1">
                <a:cs typeface="Arial"/>
              </a:rPr>
              <a:t>simprompt</a:t>
            </a:r>
          </a:p>
        </p:txBody>
      </p:sp>
    </p:spTree>
    <p:extLst>
      <p:ext uri="{BB962C8B-B14F-4D97-AF65-F5344CB8AC3E}">
        <p14:creationId xmlns:p14="http://schemas.microsoft.com/office/powerpoint/2010/main" val="904359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D0383D-FFA2-4C78-A4C7-DB0ABFFB877D}"/>
              </a:ext>
            </a:extLst>
          </p:cNvPr>
          <p:cNvSpPr>
            <a:spLocks noGrp="1"/>
          </p:cNvSpPr>
          <p:nvPr>
            <p:ph type="title"/>
          </p:nvPr>
        </p:nvSpPr>
        <p:spPr/>
        <p:txBody>
          <a:bodyPr anchor="t">
            <a:normAutofit/>
          </a:bodyPr>
          <a:lstStyle/>
          <a:p>
            <a:r>
              <a:rPr lang="en-AU"/>
              <a:t>OP Pro Simulator</a:t>
            </a:r>
          </a:p>
        </p:txBody>
      </p:sp>
      <p:sp>
        <p:nvSpPr>
          <p:cNvPr id="4" name="Content Placeholder 3">
            <a:extLst>
              <a:ext uri="{FF2B5EF4-FFF2-40B4-BE49-F238E27FC236}">
                <a16:creationId xmlns:a16="http://schemas.microsoft.com/office/drawing/2014/main" id="{1AA14D2F-16AB-57B3-782C-3130FD9C9A31}"/>
              </a:ext>
            </a:extLst>
          </p:cNvPr>
          <p:cNvSpPr>
            <a:spLocks noGrp="1"/>
          </p:cNvSpPr>
          <p:nvPr>
            <p:ph sz="quarter" idx="21"/>
          </p:nvPr>
        </p:nvSpPr>
        <p:spPr/>
        <p:txBody>
          <a:bodyPr/>
          <a:lstStyle/>
          <a:p>
            <a:pPr marL="0" indent="0">
              <a:buNone/>
            </a:pPr>
            <a:r>
              <a:rPr lang="en-GB" sz="2000">
                <a:solidFill>
                  <a:schemeClr val="tx1"/>
                </a:solidFill>
              </a:rPr>
              <a:t>JAMS&gt; sendRpc:"MEMS4RV-DATA" </a:t>
            </a:r>
            <a:r>
              <a:rPr lang="en-GB" sz="2000" err="1">
                <a:solidFill>
                  <a:schemeClr val="tx1"/>
                </a:solidFill>
              </a:rPr>
              <a:t>toAddress</a:t>
            </a:r>
            <a:r>
              <a:rPr lang="en-GB" sz="2000">
                <a:solidFill>
                  <a:schemeClr val="tx1"/>
                </a:solidFill>
              </a:rPr>
              <a:t>:"self" withArguments:"256 10 13721 [('1LI ' 0 0 0 0 0 0 300) ('1RI ' 0 0 0 0 0 0 352) ('2LO ' 0 0 0 0 0 0 500) ('2LI ' 0 0 0 0 0 0 600) ('2RI ' 0 0 0 0 0 0 700) ('2RO ' 0 0 0 0 0 0 800) (' ' 0 0 0 0 300) (' ' 0 0 0 0 300)]"</a:t>
            </a:r>
          </a:p>
          <a:p>
            <a:pPr marL="0" indent="0">
              <a:buNone/>
            </a:pPr>
            <a:endParaRPr lang="en-AU" sz="2000"/>
          </a:p>
        </p:txBody>
      </p:sp>
      <p:pic>
        <p:nvPicPr>
          <p:cNvPr id="7" name="Picture 6">
            <a:extLst>
              <a:ext uri="{FF2B5EF4-FFF2-40B4-BE49-F238E27FC236}">
                <a16:creationId xmlns:a16="http://schemas.microsoft.com/office/drawing/2014/main" id="{F2E3A5A9-9F12-4046-B959-4B4BF6910C50}"/>
              </a:ext>
            </a:extLst>
          </p:cNvPr>
          <p:cNvPicPr>
            <a:picLocks noChangeAspect="1"/>
          </p:cNvPicPr>
          <p:nvPr/>
        </p:nvPicPr>
        <p:blipFill>
          <a:blip r:embed="rId2"/>
          <a:stretch>
            <a:fillRect/>
          </a:stretch>
        </p:blipFill>
        <p:spPr>
          <a:xfrm>
            <a:off x="609600" y="3214450"/>
            <a:ext cx="9350829" cy="1417421"/>
          </a:xfrm>
          <a:prstGeom prst="rect">
            <a:avLst/>
          </a:prstGeom>
        </p:spPr>
      </p:pic>
      <p:sp>
        <p:nvSpPr>
          <p:cNvPr id="3" name="Text Placeholder 1">
            <a:extLst>
              <a:ext uri="{FF2B5EF4-FFF2-40B4-BE49-F238E27FC236}">
                <a16:creationId xmlns:a16="http://schemas.microsoft.com/office/drawing/2014/main" id="{096E9291-57E7-D8B8-36B2-8C537BCC07AF}"/>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Running </a:t>
            </a:r>
            <a:r>
              <a:rPr lang="en-AU" dirty="0" err="1">
                <a:cs typeface="Arial"/>
              </a:rPr>
              <a:t>simprompt</a:t>
            </a:r>
          </a:p>
        </p:txBody>
      </p:sp>
    </p:spTree>
    <p:extLst>
      <p:ext uri="{BB962C8B-B14F-4D97-AF65-F5344CB8AC3E}">
        <p14:creationId xmlns:p14="http://schemas.microsoft.com/office/powerpoint/2010/main" val="3362556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905D70-2C5A-4A9A-A5F6-FADA4339B2DD}"/>
              </a:ext>
            </a:extLst>
          </p:cNvPr>
          <p:cNvPicPr>
            <a:picLocks noChangeAspect="1"/>
          </p:cNvPicPr>
          <p:nvPr/>
        </p:nvPicPr>
        <p:blipFill>
          <a:blip r:embed="rId3"/>
          <a:stretch>
            <a:fillRect/>
          </a:stretch>
        </p:blipFill>
        <p:spPr>
          <a:xfrm>
            <a:off x="3109245" y="1629114"/>
            <a:ext cx="5969422" cy="4506913"/>
          </a:xfrm>
          <a:prstGeom prst="rect">
            <a:avLst/>
          </a:prstGeom>
          <a:noFill/>
        </p:spPr>
      </p:pic>
      <p:sp>
        <p:nvSpPr>
          <p:cNvPr id="6" name="Title 1">
            <a:extLst>
              <a:ext uri="{FF2B5EF4-FFF2-40B4-BE49-F238E27FC236}">
                <a16:creationId xmlns:a16="http://schemas.microsoft.com/office/drawing/2014/main" id="{7124234E-159B-4CE8-8306-88EE991BC9AE}"/>
              </a:ext>
            </a:extLst>
          </p:cNvPr>
          <p:cNvSpPr>
            <a:spLocks noGrp="1"/>
          </p:cNvSpPr>
          <p:nvPr>
            <p:ph type="title"/>
          </p:nvPr>
        </p:nvSpPr>
        <p:spPr/>
        <p:txBody>
          <a:bodyPr anchor="t">
            <a:normAutofit/>
          </a:bodyPr>
          <a:lstStyle/>
          <a:p>
            <a:r>
              <a:rPr lang="en-AU"/>
              <a:t>OP Pro Simulator</a:t>
            </a:r>
          </a:p>
        </p:txBody>
      </p:sp>
      <p:sp>
        <p:nvSpPr>
          <p:cNvPr id="3" name="Text Placeholder 1">
            <a:extLst>
              <a:ext uri="{FF2B5EF4-FFF2-40B4-BE49-F238E27FC236}">
                <a16:creationId xmlns:a16="http://schemas.microsoft.com/office/drawing/2014/main" id="{EF6F4190-5D4D-A9B7-F575-3CA708AA4EE2}"/>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Running </a:t>
            </a:r>
            <a:r>
              <a:rPr lang="en-AU" dirty="0" err="1">
                <a:cs typeface="Arial"/>
              </a:rPr>
              <a:t>simprompt</a:t>
            </a:r>
          </a:p>
        </p:txBody>
      </p:sp>
    </p:spTree>
    <p:extLst>
      <p:ext uri="{BB962C8B-B14F-4D97-AF65-F5344CB8AC3E}">
        <p14:creationId xmlns:p14="http://schemas.microsoft.com/office/powerpoint/2010/main" val="381405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AU"/>
              <a:t>OP Pro Simulator</a:t>
            </a:r>
          </a:p>
        </p:txBody>
      </p:sp>
      <p:sp>
        <p:nvSpPr>
          <p:cNvPr id="7" name="TextBox 6">
            <a:extLst>
              <a:ext uri="{FF2B5EF4-FFF2-40B4-BE49-F238E27FC236}">
                <a16:creationId xmlns:a16="http://schemas.microsoft.com/office/drawing/2014/main" id="{988140FC-DDBE-43E6-A430-ADF917FA7703}"/>
              </a:ext>
            </a:extLst>
          </p:cNvPr>
          <p:cNvSpPr txBox="1"/>
          <p:nvPr/>
        </p:nvSpPr>
        <p:spPr>
          <a:xfrm>
            <a:off x="636814" y="1437119"/>
            <a:ext cx="9122230" cy="1477328"/>
          </a:xfrm>
          <a:prstGeom prst="rect">
            <a:avLst/>
          </a:prstGeom>
          <a:noFill/>
        </p:spPr>
        <p:txBody>
          <a:bodyPr wrap="square">
            <a:spAutoFit/>
          </a:bodyPr>
          <a:lstStyle/>
          <a:p>
            <a:r>
              <a:rPr lang="en-US" err="1"/>
              <a:t>hxgn</a:t>
            </a:r>
            <a:r>
              <a:rPr lang="en-US"/>
              <a:t>:~$ vi /opt/Jigsaw/Services/</a:t>
            </a:r>
            <a:r>
              <a:rPr lang="en-US" err="1"/>
              <a:t>config.jams</a:t>
            </a:r>
            <a:endParaRPr lang="en-US"/>
          </a:p>
          <a:p>
            <a:endParaRPr lang="en-US"/>
          </a:p>
          <a:p>
            <a:r>
              <a:rPr lang="en-US" err="1"/>
              <a:t>hxgn</a:t>
            </a:r>
            <a:r>
              <a:rPr lang="en-US"/>
              <a:t>:~$ /opt/Jigsaw/Services/</a:t>
            </a:r>
            <a:r>
              <a:rPr lang="en-US" err="1"/>
              <a:t>JAMSRouter</a:t>
            </a:r>
            <a:r>
              <a:rPr lang="en-US"/>
              <a:t> start</a:t>
            </a:r>
          </a:p>
          <a:p>
            <a:endParaRPr lang="en-US"/>
          </a:p>
          <a:p>
            <a:r>
              <a:rPr lang="en-US" err="1"/>
              <a:t>hxgn</a:t>
            </a:r>
            <a:r>
              <a:rPr lang="en-US"/>
              <a:t>:~$ ruby /opt/Jigsaw/Library/ruby/</a:t>
            </a:r>
            <a:r>
              <a:rPr lang="en-US" err="1"/>
              <a:t>OPProManager.rb</a:t>
            </a:r>
            <a:endParaRPr lang="en-US"/>
          </a:p>
        </p:txBody>
      </p:sp>
      <p:pic>
        <p:nvPicPr>
          <p:cNvPr id="8" name="Picture 7">
            <a:extLst>
              <a:ext uri="{FF2B5EF4-FFF2-40B4-BE49-F238E27FC236}">
                <a16:creationId xmlns:a16="http://schemas.microsoft.com/office/drawing/2014/main" id="{13D396B3-EF30-4D1F-9EC1-BE6AECBAEBF3}"/>
              </a:ext>
            </a:extLst>
          </p:cNvPr>
          <p:cNvPicPr>
            <a:picLocks noChangeAspect="1"/>
          </p:cNvPicPr>
          <p:nvPr/>
        </p:nvPicPr>
        <p:blipFill>
          <a:blip r:embed="rId3"/>
          <a:stretch>
            <a:fillRect/>
          </a:stretch>
        </p:blipFill>
        <p:spPr>
          <a:xfrm>
            <a:off x="6123214" y="3171954"/>
            <a:ext cx="4311850" cy="2920930"/>
          </a:xfrm>
          <a:prstGeom prst="rect">
            <a:avLst/>
          </a:prstGeom>
        </p:spPr>
      </p:pic>
      <p:pic>
        <p:nvPicPr>
          <p:cNvPr id="9" name="Picture 8">
            <a:extLst>
              <a:ext uri="{FF2B5EF4-FFF2-40B4-BE49-F238E27FC236}">
                <a16:creationId xmlns:a16="http://schemas.microsoft.com/office/drawing/2014/main" id="{5787BC46-AB69-4AE2-89C7-CE24BD921DF3}"/>
              </a:ext>
            </a:extLst>
          </p:cNvPr>
          <p:cNvPicPr>
            <a:picLocks noChangeAspect="1"/>
          </p:cNvPicPr>
          <p:nvPr/>
        </p:nvPicPr>
        <p:blipFill>
          <a:blip r:embed="rId4"/>
          <a:stretch>
            <a:fillRect/>
          </a:stretch>
        </p:blipFill>
        <p:spPr>
          <a:xfrm>
            <a:off x="886079" y="3171954"/>
            <a:ext cx="4311850" cy="2920931"/>
          </a:xfrm>
          <a:prstGeom prst="rect">
            <a:avLst/>
          </a:prstGeom>
        </p:spPr>
      </p:pic>
      <p:sp>
        <p:nvSpPr>
          <p:cNvPr id="3" name="Text Placeholder 1">
            <a:extLst>
              <a:ext uri="{FF2B5EF4-FFF2-40B4-BE49-F238E27FC236}">
                <a16:creationId xmlns:a16="http://schemas.microsoft.com/office/drawing/2014/main" id="{1C154F5F-5A0F-0871-495B-C8144744E52E}"/>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Running </a:t>
            </a:r>
            <a:r>
              <a:rPr lang="en-AU" dirty="0" err="1">
                <a:cs typeface="Arial"/>
              </a:rPr>
              <a:t>OPProManager.rb</a:t>
            </a:r>
            <a:r>
              <a:rPr lang="en-AU" dirty="0">
                <a:cs typeface="Arial"/>
              </a:rPr>
              <a:t> ruby application</a:t>
            </a:r>
          </a:p>
        </p:txBody>
      </p:sp>
    </p:spTree>
    <p:extLst>
      <p:ext uri="{BB962C8B-B14F-4D97-AF65-F5344CB8AC3E}">
        <p14:creationId xmlns:p14="http://schemas.microsoft.com/office/powerpoint/2010/main" val="141139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a:t>Simulator - </a:t>
            </a:r>
            <a:r>
              <a:rPr lang="en-GB"/>
              <a:t>Questions</a:t>
            </a:r>
            <a:endParaRPr lang="en-AU"/>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r>
              <a:rPr lang="en-GB" dirty="0">
                <a:solidFill>
                  <a:srgbClr val="FF0000"/>
                </a:solidFill>
                <a:latin typeface="Arial"/>
                <a:cs typeface="Arial"/>
              </a:rPr>
              <a:t>True or False </a:t>
            </a:r>
            <a:r>
              <a:rPr lang="en-GB" dirty="0" err="1">
                <a:solidFill>
                  <a:schemeClr val="tx1"/>
                </a:solidFill>
                <a:latin typeface="Arial"/>
                <a:cs typeface="Arial"/>
              </a:rPr>
              <a:t>JAMSSimulator</a:t>
            </a:r>
            <a:r>
              <a:rPr lang="en-GB" dirty="0">
                <a:solidFill>
                  <a:schemeClr val="tx1"/>
                </a:solidFill>
                <a:latin typeface="Arial"/>
                <a:cs typeface="Arial"/>
              </a:rPr>
              <a:t> is a service provide by OP Pro which help us to run OP Pro field equipment and office applications in a test environment.</a:t>
            </a:r>
          </a:p>
          <a:p>
            <a:pPr marL="342900" indent="-342900">
              <a:buAutoNum type="arabicPeriod"/>
            </a:pPr>
            <a:r>
              <a:rPr lang="en-GB" dirty="0">
                <a:solidFill>
                  <a:srgbClr val="FF0000"/>
                </a:solidFill>
                <a:latin typeface="Arial"/>
                <a:cs typeface="Arial"/>
              </a:rPr>
              <a:t>True or False </a:t>
            </a:r>
            <a:r>
              <a:rPr lang="en-GB" dirty="0">
                <a:latin typeface="Arial"/>
                <a:cs typeface="Arial"/>
              </a:rPr>
              <a:t>Running </a:t>
            </a:r>
            <a:r>
              <a:rPr lang="en-GB" dirty="0" err="1">
                <a:latin typeface="Arial"/>
                <a:cs typeface="Arial"/>
              </a:rPr>
              <a:t>simpromt</a:t>
            </a:r>
            <a:r>
              <a:rPr lang="en-GB" dirty="0">
                <a:latin typeface="Arial"/>
                <a:cs typeface="Arial"/>
              </a:rPr>
              <a:t> script together </a:t>
            </a:r>
            <a:r>
              <a:rPr lang="en-GB" dirty="0" err="1">
                <a:latin typeface="Arial"/>
                <a:cs typeface="Arial"/>
              </a:rPr>
              <a:t>JAMSSimulator</a:t>
            </a:r>
            <a:r>
              <a:rPr lang="en-GB" dirty="0">
                <a:latin typeface="Arial"/>
                <a:cs typeface="Arial"/>
              </a:rPr>
              <a:t>, we can send simulate GPS coordinates to applications open by </a:t>
            </a:r>
            <a:r>
              <a:rPr lang="en-GB" dirty="0" err="1">
                <a:latin typeface="Arial"/>
                <a:cs typeface="Arial"/>
              </a:rPr>
              <a:t>JAMSSimulator</a:t>
            </a:r>
            <a:r>
              <a:rPr lang="en-GB" dirty="0">
                <a:latin typeface="Arial"/>
                <a:cs typeface="Arial"/>
              </a:rPr>
              <a:t>.</a:t>
            </a:r>
            <a:endParaRPr lang="en-GB" dirty="0">
              <a:solidFill>
                <a:schemeClr val="tx1"/>
              </a:solidFill>
              <a:latin typeface="Arial"/>
              <a:cs typeface="Arial"/>
            </a:endParaRPr>
          </a:p>
          <a:p>
            <a:pPr marL="342900" indent="-342900">
              <a:buAutoNum type="arabicPeriod"/>
            </a:pPr>
            <a:r>
              <a:rPr lang="en-GB" dirty="0">
                <a:solidFill>
                  <a:schemeClr val="tx1"/>
                </a:solidFill>
                <a:latin typeface="Arial"/>
                <a:cs typeface="Arial"/>
              </a:rPr>
              <a:t>What are some activities that Service &amp; Support teams can use OP Pro Simulator?</a:t>
            </a:r>
          </a:p>
          <a:p>
            <a:pPr marL="793750" lvl="2" indent="-217170">
              <a:buAutoNum type="alphaLcPeriod"/>
            </a:pPr>
            <a:r>
              <a:rPr lang="en-GB" dirty="0">
                <a:latin typeface="Arial"/>
                <a:cs typeface="Arial"/>
              </a:rPr>
              <a:t>System testing before deployment to the live environment.</a:t>
            </a:r>
          </a:p>
          <a:p>
            <a:pPr marL="793750" lvl="2" indent="-217170">
              <a:buAutoNum type="alphaLcPeriod"/>
            </a:pPr>
            <a:r>
              <a:rPr lang="en-GB" dirty="0">
                <a:latin typeface="Arial"/>
                <a:cs typeface="Arial"/>
              </a:rPr>
              <a:t>Software upgrades.</a:t>
            </a:r>
            <a:endParaRPr lang="en-GB" dirty="0"/>
          </a:p>
          <a:p>
            <a:pPr marL="793750" lvl="2" indent="-217170">
              <a:buAutoNum type="alphaLcPeriod"/>
            </a:pPr>
            <a:r>
              <a:rPr lang="en-GB" dirty="0">
                <a:latin typeface="Arial"/>
                <a:cs typeface="Arial"/>
              </a:rPr>
              <a:t>Test new hardware.</a:t>
            </a:r>
            <a:endParaRPr lang="en-GB" dirty="0"/>
          </a:p>
          <a:p>
            <a:pPr marL="793750" lvl="2" indent="-217170">
              <a:buAutoNum type="alphaLcPeriod"/>
            </a:pPr>
            <a:r>
              <a:rPr lang="en-GB" dirty="0">
                <a:latin typeface="Arial"/>
                <a:cs typeface="Arial"/>
              </a:rPr>
              <a:t>Try to replicate issue reported by clients. </a:t>
            </a:r>
            <a:endParaRPr lang="en-GB"/>
          </a:p>
          <a:p>
            <a:pPr marL="793750" lvl="2" indent="-217170">
              <a:buAutoNum type="alphaLcPeriod"/>
            </a:pPr>
            <a:r>
              <a:rPr lang="en-GB" dirty="0">
                <a:solidFill>
                  <a:schemeClr val="tx1"/>
                </a:solidFill>
                <a:latin typeface="Arial"/>
                <a:cs typeface="Arial"/>
              </a:rPr>
              <a:t>All above.</a:t>
            </a:r>
          </a:p>
          <a:p>
            <a:pPr marL="342900" indent="-342900">
              <a:buAutoNum type="arabicPeriod"/>
            </a:pPr>
            <a:r>
              <a:rPr lang="en-GB" dirty="0">
                <a:solidFill>
                  <a:srgbClr val="FF0000"/>
                </a:solidFill>
                <a:latin typeface="Arial"/>
                <a:cs typeface="Arial"/>
              </a:rPr>
              <a:t>True or False </a:t>
            </a:r>
            <a:r>
              <a:rPr lang="en-GB" dirty="0" err="1">
                <a:solidFill>
                  <a:schemeClr val="tx1"/>
                </a:solidFill>
                <a:latin typeface="Arial"/>
                <a:cs typeface="Arial"/>
              </a:rPr>
              <a:t>sql_dump</a:t>
            </a:r>
            <a:r>
              <a:rPr lang="en-GB" dirty="0">
                <a:solidFill>
                  <a:schemeClr val="tx1"/>
                </a:solidFill>
                <a:latin typeface="Arial"/>
                <a:cs typeface="Arial"/>
              </a:rPr>
              <a:t> and </a:t>
            </a:r>
            <a:r>
              <a:rPr lang="en-GB" dirty="0" err="1">
                <a:solidFill>
                  <a:schemeClr val="tx1"/>
                </a:solidFill>
                <a:latin typeface="Arial"/>
                <a:cs typeface="Arial"/>
              </a:rPr>
              <a:t>sql_load</a:t>
            </a:r>
            <a:r>
              <a:rPr lang="en-GB" dirty="0">
                <a:solidFill>
                  <a:schemeClr val="tx1"/>
                </a:solidFill>
                <a:latin typeface="Arial"/>
                <a:cs typeface="Arial"/>
              </a:rPr>
              <a:t> are OP Pro tools used to get a new OP Pro backup database. </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We can run </a:t>
            </a:r>
            <a:r>
              <a:rPr lang="en-GB" dirty="0" err="1">
                <a:solidFill>
                  <a:schemeClr val="tx1"/>
                </a:solidFill>
                <a:latin typeface="Arial"/>
                <a:cs typeface="Arial"/>
              </a:rPr>
              <a:t>O</a:t>
            </a:r>
            <a:r>
              <a:rPr lang="en-GB" dirty="0" err="1">
                <a:latin typeface="Arial"/>
                <a:cs typeface="Arial"/>
              </a:rPr>
              <a:t>PProManager.rb</a:t>
            </a:r>
            <a:r>
              <a:rPr lang="en-GB" dirty="0">
                <a:latin typeface="Arial"/>
                <a:cs typeface="Arial"/>
              </a:rPr>
              <a:t> ruby file to simulate OP Pro Manager application and connect to a local and remote server.</a:t>
            </a:r>
          </a:p>
        </p:txBody>
      </p:sp>
    </p:spTree>
    <p:extLst>
      <p:ext uri="{BB962C8B-B14F-4D97-AF65-F5344CB8AC3E}">
        <p14:creationId xmlns:p14="http://schemas.microsoft.com/office/powerpoint/2010/main" val="397401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latin typeface="Arial"/>
                <a:cs typeface="Arial"/>
              </a:rPr>
              <a:t>Simulator - Answers to </a:t>
            </a:r>
            <a:r>
              <a:rPr lang="en-GB" dirty="0">
                <a:latin typeface="Arial"/>
                <a:cs typeface="Arial"/>
              </a:rPr>
              <a:t>Questions</a:t>
            </a:r>
            <a:endParaRPr lang="en-AU">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r>
              <a:rPr lang="en-GB" dirty="0">
                <a:solidFill>
                  <a:srgbClr val="FF0000"/>
                </a:solidFill>
                <a:latin typeface="Arial"/>
                <a:cs typeface="Arial"/>
              </a:rPr>
              <a:t>True or False </a:t>
            </a:r>
            <a:r>
              <a:rPr lang="en-GB" dirty="0" err="1">
                <a:solidFill>
                  <a:schemeClr val="tx1"/>
                </a:solidFill>
                <a:latin typeface="Arial"/>
                <a:cs typeface="Arial"/>
              </a:rPr>
              <a:t>JAMSSimulator</a:t>
            </a:r>
            <a:r>
              <a:rPr lang="en-GB" dirty="0">
                <a:solidFill>
                  <a:schemeClr val="tx1"/>
                </a:solidFill>
                <a:latin typeface="Arial"/>
                <a:cs typeface="Arial"/>
              </a:rPr>
              <a:t> is a service provide by OP Pro which help us to run OP Pro field equipment and office applications in a test environment. </a:t>
            </a:r>
            <a:r>
              <a:rPr lang="en-GB" dirty="0">
                <a:solidFill>
                  <a:schemeClr val="accent5"/>
                </a:solidFill>
                <a:latin typeface="Arial"/>
                <a:cs typeface="Arial"/>
              </a:rPr>
              <a:t>True</a:t>
            </a:r>
          </a:p>
          <a:p>
            <a:pPr marL="342900" indent="-342900">
              <a:buAutoNum type="arabicPeriod"/>
            </a:pPr>
            <a:r>
              <a:rPr lang="en-GB" dirty="0">
                <a:solidFill>
                  <a:srgbClr val="FF0000"/>
                </a:solidFill>
                <a:latin typeface="Arial"/>
                <a:cs typeface="Arial"/>
              </a:rPr>
              <a:t>True or False </a:t>
            </a:r>
            <a:r>
              <a:rPr lang="en-GB" dirty="0">
                <a:latin typeface="Arial"/>
                <a:cs typeface="Arial"/>
              </a:rPr>
              <a:t>Running </a:t>
            </a:r>
            <a:r>
              <a:rPr lang="en-GB" dirty="0" err="1">
                <a:latin typeface="Arial"/>
                <a:cs typeface="Arial"/>
              </a:rPr>
              <a:t>simpromt</a:t>
            </a:r>
            <a:r>
              <a:rPr lang="en-GB" dirty="0">
                <a:latin typeface="Arial"/>
                <a:cs typeface="Arial"/>
              </a:rPr>
              <a:t> script together </a:t>
            </a:r>
            <a:r>
              <a:rPr lang="en-GB" dirty="0" err="1">
                <a:latin typeface="Arial"/>
                <a:cs typeface="Arial"/>
              </a:rPr>
              <a:t>JAMSSimulator</a:t>
            </a:r>
            <a:r>
              <a:rPr lang="en-GB" dirty="0">
                <a:latin typeface="Arial"/>
                <a:cs typeface="Arial"/>
              </a:rPr>
              <a:t>, we can send simulate GPS coordinates to applications open by </a:t>
            </a:r>
            <a:r>
              <a:rPr lang="en-GB" dirty="0" err="1">
                <a:latin typeface="Arial"/>
                <a:cs typeface="Arial"/>
              </a:rPr>
              <a:t>JAMSSimulator</a:t>
            </a:r>
            <a:r>
              <a:rPr lang="en-GB" dirty="0">
                <a:latin typeface="Arial"/>
                <a:cs typeface="Arial"/>
              </a:rPr>
              <a:t>. </a:t>
            </a:r>
            <a:r>
              <a:rPr lang="en-GB" dirty="0">
                <a:solidFill>
                  <a:schemeClr val="accent5"/>
                </a:solidFill>
                <a:latin typeface="Arial"/>
                <a:cs typeface="Arial"/>
              </a:rPr>
              <a:t>False</a:t>
            </a:r>
          </a:p>
          <a:p>
            <a:pPr marL="342900" indent="-342900">
              <a:buAutoNum type="arabicPeriod"/>
            </a:pPr>
            <a:r>
              <a:rPr lang="en-GB" dirty="0">
                <a:solidFill>
                  <a:schemeClr val="tx1"/>
                </a:solidFill>
                <a:latin typeface="Arial"/>
                <a:cs typeface="Arial"/>
              </a:rPr>
              <a:t>What are some activities that Service &amp; Support teams can use OP Pro Simulator?</a:t>
            </a:r>
          </a:p>
          <a:p>
            <a:pPr marL="793750" lvl="2" indent="-217170">
              <a:buAutoNum type="alphaLcPeriod"/>
            </a:pPr>
            <a:r>
              <a:rPr lang="en-GB" dirty="0">
                <a:latin typeface="Arial"/>
                <a:cs typeface="Arial"/>
              </a:rPr>
              <a:t>System testing before deployment to the live environment.</a:t>
            </a:r>
          </a:p>
          <a:p>
            <a:pPr marL="793750" lvl="2" indent="-217170">
              <a:buAutoNum type="alphaLcPeriod"/>
            </a:pPr>
            <a:r>
              <a:rPr lang="en-GB" dirty="0">
                <a:latin typeface="Arial"/>
                <a:cs typeface="Arial"/>
              </a:rPr>
              <a:t>Software upgrades.</a:t>
            </a:r>
            <a:endParaRPr lang="en-GB" dirty="0"/>
          </a:p>
          <a:p>
            <a:pPr marL="793750" lvl="2" indent="-217170">
              <a:buAutoNum type="alphaLcPeriod"/>
            </a:pPr>
            <a:r>
              <a:rPr lang="en-GB" dirty="0">
                <a:latin typeface="Arial"/>
                <a:cs typeface="Arial"/>
              </a:rPr>
              <a:t>Test new hardware.</a:t>
            </a:r>
            <a:endParaRPr lang="en-GB" dirty="0"/>
          </a:p>
          <a:p>
            <a:pPr marL="793750" lvl="2" indent="-217170">
              <a:buAutoNum type="alphaLcPeriod"/>
            </a:pPr>
            <a:r>
              <a:rPr lang="en-GB" dirty="0">
                <a:latin typeface="Arial"/>
                <a:cs typeface="Arial"/>
              </a:rPr>
              <a:t>Try to replicate issue reported by clients. </a:t>
            </a:r>
            <a:endParaRPr lang="en-GB"/>
          </a:p>
          <a:p>
            <a:pPr marL="793750" lvl="2" indent="-217170">
              <a:buAutoNum type="alphaLcPeriod"/>
            </a:pPr>
            <a:r>
              <a:rPr lang="en-GB" dirty="0">
                <a:solidFill>
                  <a:schemeClr val="accent5"/>
                </a:solidFill>
                <a:latin typeface="Arial"/>
                <a:cs typeface="Arial"/>
              </a:rPr>
              <a:t>All above.</a:t>
            </a:r>
          </a:p>
          <a:p>
            <a:pPr marL="342900" indent="-342900">
              <a:buAutoNum type="arabicPeriod"/>
            </a:pPr>
            <a:r>
              <a:rPr lang="en-GB" dirty="0">
                <a:solidFill>
                  <a:srgbClr val="FF0000"/>
                </a:solidFill>
                <a:latin typeface="Arial"/>
                <a:cs typeface="Arial"/>
              </a:rPr>
              <a:t>True or False </a:t>
            </a:r>
            <a:r>
              <a:rPr lang="en-GB" dirty="0" err="1">
                <a:solidFill>
                  <a:schemeClr val="tx1"/>
                </a:solidFill>
                <a:latin typeface="Arial"/>
                <a:cs typeface="Arial"/>
              </a:rPr>
              <a:t>sql_dump</a:t>
            </a:r>
            <a:r>
              <a:rPr lang="en-GB" dirty="0">
                <a:solidFill>
                  <a:schemeClr val="tx1"/>
                </a:solidFill>
                <a:latin typeface="Arial"/>
                <a:cs typeface="Arial"/>
              </a:rPr>
              <a:t> and </a:t>
            </a:r>
            <a:r>
              <a:rPr lang="en-GB" dirty="0" err="1">
                <a:solidFill>
                  <a:schemeClr val="tx1"/>
                </a:solidFill>
                <a:latin typeface="Arial"/>
                <a:cs typeface="Arial"/>
              </a:rPr>
              <a:t>sql_load</a:t>
            </a:r>
            <a:r>
              <a:rPr lang="en-GB" dirty="0">
                <a:solidFill>
                  <a:schemeClr val="tx1"/>
                </a:solidFill>
                <a:latin typeface="Arial"/>
                <a:cs typeface="Arial"/>
              </a:rPr>
              <a:t> are OP Pro tools used to get a new OP Pro backup database. </a:t>
            </a:r>
            <a:r>
              <a:rPr lang="en-GB" dirty="0">
                <a:solidFill>
                  <a:schemeClr val="accent5"/>
                </a:solidFill>
                <a:latin typeface="Arial"/>
                <a:cs typeface="Arial"/>
              </a:rPr>
              <a:t>True</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We can run </a:t>
            </a:r>
            <a:r>
              <a:rPr lang="en-GB" dirty="0" err="1">
                <a:solidFill>
                  <a:schemeClr val="tx1"/>
                </a:solidFill>
                <a:latin typeface="Arial"/>
                <a:cs typeface="Arial"/>
              </a:rPr>
              <a:t>O</a:t>
            </a:r>
            <a:r>
              <a:rPr lang="en-GB" dirty="0" err="1">
                <a:latin typeface="Arial"/>
                <a:cs typeface="Arial"/>
              </a:rPr>
              <a:t>PProManager.rb</a:t>
            </a:r>
            <a:r>
              <a:rPr lang="en-GB" dirty="0">
                <a:latin typeface="Arial"/>
                <a:cs typeface="Arial"/>
              </a:rPr>
              <a:t> ruby file to simulate OP Pro Manager application and connect to a local and remote server. </a:t>
            </a:r>
            <a:r>
              <a:rPr lang="en-GB" dirty="0">
                <a:solidFill>
                  <a:schemeClr val="accent5"/>
                </a:solidFill>
                <a:latin typeface="Arial"/>
                <a:cs typeface="Arial"/>
              </a:rPr>
              <a:t>True</a:t>
            </a:r>
          </a:p>
        </p:txBody>
      </p:sp>
    </p:spTree>
    <p:extLst>
      <p:ext uri="{BB962C8B-B14F-4D97-AF65-F5344CB8AC3E}">
        <p14:creationId xmlns:p14="http://schemas.microsoft.com/office/powerpoint/2010/main" val="1047450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ED0999-C85C-D8B1-89E2-916AC7A9F1F3}"/>
              </a:ext>
            </a:extLst>
          </p:cNvPr>
          <p:cNvSpPr>
            <a:spLocks noGrp="1"/>
          </p:cNvSpPr>
          <p:nvPr>
            <p:ph type="body" sz="quarter" idx="20"/>
          </p:nvPr>
        </p:nvSpPr>
        <p:spPr>
          <a:xfrm>
            <a:off x="609601" y="1019833"/>
            <a:ext cx="10972800" cy="646331"/>
          </a:xfrm>
        </p:spPr>
        <p:txBody>
          <a:bodyPr wrap="square" lIns="0" tIns="45720" rIns="0" bIns="45720" anchor="t">
            <a:spAutoFit/>
          </a:bodyPr>
          <a:lstStyle/>
          <a:p>
            <a:r>
              <a:rPr lang="en-GB" dirty="0">
                <a:latin typeface="Arial"/>
                <a:cs typeface="Arial"/>
              </a:rPr>
              <a:t>This session introduces </a:t>
            </a:r>
            <a:r>
              <a:rPr lang="en-GB" dirty="0" err="1">
                <a:latin typeface="Arial"/>
                <a:cs typeface="Arial"/>
              </a:rPr>
              <a:t>JAMSSimulator</a:t>
            </a:r>
            <a:r>
              <a:rPr lang="en-GB" dirty="0">
                <a:latin typeface="Arial"/>
                <a:cs typeface="Arial"/>
              </a:rPr>
              <a:t> which is usually used to troubleshoot the </a:t>
            </a:r>
            <a:r>
              <a:rPr lang="en-GB" dirty="0" err="1">
                <a:latin typeface="Arial"/>
                <a:cs typeface="Arial"/>
              </a:rPr>
              <a:t>MineOperate</a:t>
            </a:r>
            <a:r>
              <a:rPr lang="en-GB" dirty="0">
                <a:latin typeface="Arial"/>
                <a:cs typeface="Arial"/>
              </a:rPr>
              <a:t> OP Pro systems.</a:t>
            </a:r>
            <a:endParaRPr lang="en-AU" dirty="0">
              <a:latin typeface="Arial"/>
              <a:cs typeface="Arial"/>
            </a:endParaRP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lIns="0" tIns="0" rIns="0" bIns="0" anchor="t"/>
          <a:lstStyle/>
          <a:p>
            <a:pPr marL="0" indent="0" algn="l" rtl="0" fontAlgn="base">
              <a:lnSpc>
                <a:spcPct val="100000"/>
              </a:lnSpc>
              <a:spcAft>
                <a:spcPts val="600"/>
              </a:spcAft>
              <a:buNone/>
            </a:pPr>
            <a:r>
              <a:rPr lang="en-US" sz="2000" b="0" i="0" dirty="0">
                <a:solidFill>
                  <a:srgbClr val="000000"/>
                </a:solidFill>
                <a:effectLst/>
                <a:latin typeface="Arial"/>
                <a:cs typeface="Arial"/>
              </a:rPr>
              <a:t>​</a:t>
            </a:r>
            <a:r>
              <a:rPr lang="en-GB" sz="2000" b="0" i="0" u="none" strike="noStrike" dirty="0">
                <a:solidFill>
                  <a:srgbClr val="000000"/>
                </a:solidFill>
                <a:effectLst/>
                <a:latin typeface="Arial"/>
                <a:cs typeface="Arial"/>
              </a:rPr>
              <a:t>At the end of this module, you will:</a:t>
            </a:r>
          </a:p>
          <a:p>
            <a:pPr marL="0" indent="0" algn="l" rtl="0" fontAlgn="base">
              <a:lnSpc>
                <a:spcPct val="100000"/>
              </a:lnSpc>
              <a:spcAft>
                <a:spcPts val="600"/>
              </a:spcAft>
              <a:buNone/>
            </a:pPr>
            <a:endParaRPr lang="en-US" sz="2000" b="0" i="0" dirty="0">
              <a:solidFill>
                <a:srgbClr val="000000"/>
              </a:solidFill>
              <a:effectLst/>
              <a:latin typeface="Arial"/>
              <a:cs typeface="Arial"/>
            </a:endParaRPr>
          </a:p>
          <a:p>
            <a:pPr fontAlgn="base">
              <a:lnSpc>
                <a:spcPct val="100000"/>
              </a:lnSpc>
              <a:spcAft>
                <a:spcPts val="600"/>
              </a:spcAft>
            </a:pPr>
            <a:r>
              <a:rPr lang="en-GB" sz="2000" dirty="0">
                <a:latin typeface="Arial"/>
                <a:cs typeface="Arial"/>
              </a:rPr>
              <a:t>be</a:t>
            </a:r>
            <a:r>
              <a:rPr lang="en-GB" sz="2000" b="0" i="0" u="none" strike="noStrike" dirty="0">
                <a:solidFill>
                  <a:srgbClr val="000000"/>
                </a:solidFill>
                <a:effectLst/>
                <a:latin typeface="Arial"/>
                <a:cs typeface="Arial"/>
              </a:rPr>
              <a:t> able to </a:t>
            </a:r>
            <a:r>
              <a:rPr lang="en-GB" sz="2000" dirty="0">
                <a:latin typeface="Arial"/>
                <a:cs typeface="Arial"/>
              </a:rPr>
              <a:t>run </a:t>
            </a:r>
            <a:r>
              <a:rPr lang="en-GB" sz="2000" dirty="0" err="1">
                <a:latin typeface="Arial"/>
                <a:cs typeface="Arial"/>
              </a:rPr>
              <a:t>JAMSSimulator</a:t>
            </a:r>
            <a:r>
              <a:rPr lang="en-GB" sz="2000" dirty="0">
                <a:latin typeface="Arial"/>
                <a:cs typeface="Arial"/>
              </a:rPr>
              <a:t> for JSPanel and OP Pro Manager applications.</a:t>
            </a:r>
            <a:r>
              <a:rPr lang="en-US" sz="2000" b="0" i="0" dirty="0">
                <a:solidFill>
                  <a:srgbClr val="000000"/>
                </a:solidFill>
                <a:effectLst/>
                <a:latin typeface="Arial"/>
                <a:cs typeface="Arial"/>
              </a:rPr>
              <a:t>​</a:t>
            </a:r>
          </a:p>
          <a:p>
            <a:pPr fontAlgn="base">
              <a:lnSpc>
                <a:spcPct val="100000"/>
              </a:lnSpc>
              <a:spcAft>
                <a:spcPts val="600"/>
              </a:spcAft>
            </a:pPr>
            <a:endParaRPr lang="en-US" sz="2000" b="0" i="0" dirty="0">
              <a:solidFill>
                <a:srgbClr val="000000"/>
              </a:solidFill>
              <a:effectLst/>
              <a:latin typeface="Arial"/>
              <a:cs typeface="Arial"/>
            </a:endParaRPr>
          </a:p>
          <a:p>
            <a:pPr algn="l" rtl="0" fontAlgn="base">
              <a:lnSpc>
                <a:spcPct val="100000"/>
              </a:lnSpc>
              <a:spcAft>
                <a:spcPts val="600"/>
              </a:spcAft>
              <a:buFont typeface="Arial" panose="020B0604020202020204" pitchFamily="34" charset="0"/>
              <a:buChar char="•"/>
            </a:pPr>
            <a:r>
              <a:rPr lang="en-GB" sz="2000" b="0" i="0" u="none" strike="noStrike" dirty="0">
                <a:solidFill>
                  <a:srgbClr val="000000"/>
                </a:solidFill>
                <a:effectLst/>
                <a:latin typeface="Arial"/>
                <a:cs typeface="Arial"/>
              </a:rPr>
              <a:t>Run Sensor Simulator</a:t>
            </a:r>
            <a:r>
              <a:rPr lang="en-US" sz="2000" b="0" i="0" dirty="0">
                <a:solidFill>
                  <a:srgbClr val="000000"/>
                </a:solidFill>
                <a:effectLst/>
                <a:latin typeface="Arial"/>
                <a:cs typeface="Arial"/>
              </a:rPr>
              <a:t>​ for OP Pro</a:t>
            </a:r>
            <a:r>
              <a:rPr lang="en-US" sz="2000" dirty="0">
                <a:latin typeface="Arial"/>
                <a:cs typeface="Arial"/>
              </a:rPr>
              <a:t>.</a:t>
            </a:r>
          </a:p>
          <a:p>
            <a:pPr algn="l" rtl="0" fontAlgn="base">
              <a:lnSpc>
                <a:spcPct val="100000"/>
              </a:lnSpc>
              <a:spcAft>
                <a:spcPts val="600"/>
              </a:spcAft>
              <a:buFont typeface="Arial" panose="020B0604020202020204" pitchFamily="34" charset="0"/>
              <a:buChar char="•"/>
            </a:pPr>
            <a:endParaRPr lang="en-US" sz="2000" b="0" i="0" dirty="0">
              <a:solidFill>
                <a:srgbClr val="000000"/>
              </a:solidFill>
              <a:effectLst/>
            </a:endParaRPr>
          </a:p>
          <a:p>
            <a:pPr algn="l" rtl="0" fontAlgn="base">
              <a:lnSpc>
                <a:spcPct val="100000"/>
              </a:lnSpc>
              <a:spcAft>
                <a:spcPts val="600"/>
              </a:spcAft>
              <a:buFont typeface="Arial" panose="020B0604020202020204" pitchFamily="34" charset="0"/>
              <a:buChar char="•"/>
            </a:pPr>
            <a:r>
              <a:rPr lang="en-GB" sz="2000" b="0" i="0" u="none" strike="noStrike" dirty="0">
                <a:solidFill>
                  <a:srgbClr val="000000"/>
                </a:solidFill>
                <a:effectLst/>
                <a:latin typeface="Arial"/>
                <a:cs typeface="Arial"/>
              </a:rPr>
              <a:t>Run </a:t>
            </a:r>
            <a:r>
              <a:rPr lang="en-GB" sz="2000" b="0" i="0" u="none" strike="noStrike" dirty="0" err="1">
                <a:solidFill>
                  <a:srgbClr val="000000"/>
                </a:solidFill>
                <a:effectLst/>
                <a:latin typeface="Arial"/>
                <a:cs typeface="Arial"/>
              </a:rPr>
              <a:t>simprompt</a:t>
            </a:r>
            <a:r>
              <a:rPr lang="en-GB" sz="2000" b="0" i="0" u="none" strike="noStrike" dirty="0">
                <a:solidFill>
                  <a:srgbClr val="000000"/>
                </a:solidFill>
                <a:effectLst/>
                <a:latin typeface="Arial"/>
                <a:cs typeface="Arial"/>
              </a:rPr>
              <a:t> to simulate OEM interfaces</a:t>
            </a:r>
            <a:r>
              <a:rPr lang="en-GB" sz="2000" dirty="0">
                <a:latin typeface="Arial"/>
                <a:cs typeface="Arial"/>
              </a:rPr>
              <a:t>.</a:t>
            </a:r>
            <a:endParaRPr lang="en-AU" sz="2000" b="0" i="0" dirty="0">
              <a:solidFill>
                <a:srgbClr val="000000"/>
              </a:solidFill>
              <a:effectLst/>
            </a:endParaRPr>
          </a:p>
        </p:txBody>
      </p:sp>
      <p:pic>
        <p:nvPicPr>
          <p:cNvPr id="8" name="Picture Placeholder 12">
            <a:extLst>
              <a:ext uri="{FF2B5EF4-FFF2-40B4-BE49-F238E27FC236}">
                <a16:creationId xmlns:a16="http://schemas.microsoft.com/office/drawing/2014/main" id="{3ADD7BD6-3729-A7F0-B287-77BD9503D48C}"/>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l="10" r="10"/>
          <a:stretch/>
        </p:blipFill>
        <p:spPr>
          <a:xfrm>
            <a:off x="6226175" y="1666164"/>
            <a:ext cx="5356225" cy="4209174"/>
          </a:xfrm>
        </p:spPr>
      </p:pic>
    </p:spTree>
    <p:custDataLst>
      <p:tags r:id="rId1"/>
    </p:custDataLst>
    <p:extLst>
      <p:ext uri="{BB962C8B-B14F-4D97-AF65-F5344CB8AC3E}">
        <p14:creationId xmlns:p14="http://schemas.microsoft.com/office/powerpoint/2010/main" val="3832745112"/>
      </p:ext>
    </p:extLst>
  </p:cSld>
  <p:clrMapOvr>
    <a:masterClrMapping/>
  </p:clrMapOvr>
  <mc:AlternateContent xmlns:mc="http://schemas.openxmlformats.org/markup-compatibility/2006" xmlns:p14="http://schemas.microsoft.com/office/powerpoint/2010/main">
    <mc:Choice Requires="p14">
      <p:transition spd="slow" p14:dur="2000" advTm="15385"/>
    </mc:Choice>
    <mc:Fallback xmlns="">
      <p:transition spd="slow" advTm="153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p:txBody>
          <a:bodyPr/>
          <a:lstStyle/>
          <a:p>
            <a:r>
              <a:rPr lang="en-GB" dirty="0">
                <a:latin typeface="Arial"/>
                <a:cs typeface="Arial"/>
              </a:rPr>
              <a:t>OP Pro Simulator</a:t>
            </a:r>
            <a:endParaRPr lang="en-US" dirty="0"/>
          </a:p>
        </p:txBody>
      </p:sp>
      <p:sp>
        <p:nvSpPr>
          <p:cNvPr id="9" name="Content Placeholder 8">
            <a:extLst>
              <a:ext uri="{FF2B5EF4-FFF2-40B4-BE49-F238E27FC236}">
                <a16:creationId xmlns:a16="http://schemas.microsoft.com/office/drawing/2014/main" id="{5C2E3392-02A8-F01E-A6DD-51A8876E21DB}"/>
              </a:ext>
            </a:extLst>
          </p:cNvPr>
          <p:cNvSpPr>
            <a:spLocks noGrp="1"/>
          </p:cNvSpPr>
          <p:nvPr>
            <p:ph sz="quarter" idx="21"/>
          </p:nvPr>
        </p:nvSpPr>
        <p:spPr/>
        <p:txBody>
          <a:bodyPr lIns="0" tIns="0" rIns="0" bIns="0" anchor="t"/>
          <a:lstStyle/>
          <a:p>
            <a:pPr marL="0" indent="0">
              <a:buNone/>
            </a:pPr>
            <a:r>
              <a:rPr lang="en-GB" sz="2000" dirty="0" err="1">
                <a:latin typeface="Arial"/>
                <a:cs typeface="Arial"/>
              </a:rPr>
              <a:t>JAMSSimulator</a:t>
            </a:r>
            <a:r>
              <a:rPr lang="en-GB" sz="2000" dirty="0">
                <a:latin typeface="Arial"/>
                <a:cs typeface="Arial"/>
              </a:rPr>
              <a:t> is a service provide by OP Pro which help us to run OP Pro field equipment and office applications in a test environment. Running </a:t>
            </a:r>
            <a:r>
              <a:rPr lang="en-GB" sz="2000" dirty="0" err="1">
                <a:latin typeface="Arial"/>
                <a:cs typeface="Arial"/>
              </a:rPr>
              <a:t>simpromt</a:t>
            </a:r>
            <a:r>
              <a:rPr lang="en-GB" sz="2000" dirty="0">
                <a:latin typeface="Arial"/>
                <a:cs typeface="Arial"/>
              </a:rPr>
              <a:t> script together </a:t>
            </a:r>
            <a:r>
              <a:rPr lang="en-GB" sz="2000" dirty="0" err="1">
                <a:latin typeface="Arial"/>
                <a:cs typeface="Arial"/>
              </a:rPr>
              <a:t>JAMSSimulator</a:t>
            </a:r>
            <a:r>
              <a:rPr lang="en-GB" sz="2000" dirty="0">
                <a:latin typeface="Arial"/>
                <a:cs typeface="Arial"/>
              </a:rPr>
              <a:t>, we can send simulate OEM interface values to applications open by </a:t>
            </a:r>
            <a:r>
              <a:rPr lang="en-GB" sz="2000" dirty="0" err="1">
                <a:latin typeface="Arial"/>
                <a:cs typeface="Arial"/>
              </a:rPr>
              <a:t>JAMSSimulator</a:t>
            </a:r>
            <a:r>
              <a:rPr lang="en-GB" sz="2000" dirty="0">
                <a:latin typeface="Arial"/>
                <a:cs typeface="Arial"/>
              </a:rPr>
              <a:t>.</a:t>
            </a:r>
            <a:endParaRPr lang="en-GB" sz="2000"/>
          </a:p>
          <a:p>
            <a:pPr marL="0" indent="0">
              <a:buNone/>
            </a:pPr>
            <a:endParaRPr lang="en-GB" sz="2000" dirty="0"/>
          </a:p>
          <a:p>
            <a:pPr marL="0" indent="0">
              <a:buNone/>
            </a:pPr>
            <a:r>
              <a:rPr lang="en-GB" sz="2000" dirty="0" err="1">
                <a:latin typeface="Arial"/>
                <a:cs typeface="Arial"/>
              </a:rPr>
              <a:t>JAMSSimulator</a:t>
            </a:r>
            <a:r>
              <a:rPr lang="en-GB" sz="2000" dirty="0">
                <a:latin typeface="Arial"/>
                <a:cs typeface="Arial"/>
              </a:rPr>
              <a:t> is used by Service &amp; Support personnel for system testing before deployment to the live environment, Software upgrades, new hardware and try to replicate issue reported by clients. </a:t>
            </a:r>
            <a:endParaRPr lang="en-US" sz="2000" dirty="0">
              <a:latin typeface="Arial"/>
              <a:cs typeface="Arial"/>
            </a:endParaRPr>
          </a:p>
          <a:p>
            <a:pPr marL="0" indent="0">
              <a:buNone/>
            </a:pPr>
            <a:endParaRPr lang="en-GB" sz="2000" dirty="0">
              <a:latin typeface="Arial"/>
              <a:cs typeface="Arial"/>
            </a:endParaRPr>
          </a:p>
          <a:p>
            <a:pPr marL="0" indent="0">
              <a:buNone/>
            </a:pPr>
            <a:r>
              <a:rPr lang="en-GB" sz="2000" dirty="0">
                <a:latin typeface="Arial"/>
                <a:cs typeface="Arial"/>
              </a:rPr>
              <a:t>Simulator Limitations</a:t>
            </a:r>
            <a:endParaRPr lang="en-US" sz="2000" dirty="0">
              <a:latin typeface="Arial"/>
              <a:cs typeface="Arial"/>
            </a:endParaRPr>
          </a:p>
          <a:p>
            <a:pPr lvl="2" indent="-217170">
              <a:buFont typeface="Arial"/>
              <a:buChar char="•"/>
            </a:pPr>
            <a:r>
              <a:rPr lang="en-GB" sz="1800" dirty="0">
                <a:latin typeface="Arial"/>
                <a:cs typeface="Arial"/>
              </a:rPr>
              <a:t>Limited number of hardware connections.</a:t>
            </a:r>
            <a:endParaRPr lang="en-US" sz="1800" dirty="0">
              <a:latin typeface="Arial"/>
              <a:cs typeface="Arial"/>
            </a:endParaRPr>
          </a:p>
          <a:p>
            <a:pPr lvl="2" indent="-217170">
              <a:buFont typeface="Arial"/>
              <a:buChar char="•"/>
            </a:pPr>
            <a:r>
              <a:rPr lang="en-GB" sz="1800" dirty="0">
                <a:latin typeface="Arial"/>
                <a:cs typeface="Arial"/>
              </a:rPr>
              <a:t>Optimizer functions are not simulated.</a:t>
            </a:r>
            <a:endParaRPr lang="en-US" sz="1800" dirty="0">
              <a:latin typeface="Arial"/>
              <a:cs typeface="Arial"/>
            </a:endParaRPr>
          </a:p>
          <a:p>
            <a:pPr lvl="2" indent="-217170">
              <a:buFont typeface="Arial"/>
              <a:buChar char="•"/>
            </a:pPr>
            <a:r>
              <a:rPr lang="en-AU" sz="1800" dirty="0">
                <a:latin typeface="Arial"/>
                <a:cs typeface="Arial"/>
              </a:rPr>
              <a:t>Communications network is not same as real world.</a:t>
            </a:r>
            <a:endParaRPr lang="en-GB" sz="1800" dirty="0">
              <a:latin typeface="Arial"/>
              <a:cs typeface="Arial"/>
            </a:endParaRPr>
          </a:p>
          <a:p>
            <a:pPr marL="0" indent="0">
              <a:buNone/>
            </a:pPr>
            <a:endParaRPr lang="en-GB" sz="2000"/>
          </a:p>
          <a:p>
            <a:pPr marL="0" indent="0">
              <a:buNone/>
            </a:pPr>
            <a:endParaRPr lang="en-GB" sz="2000"/>
          </a:p>
          <a:p>
            <a:pPr marL="0" indent="0">
              <a:buNone/>
            </a:pPr>
            <a:endParaRPr lang="en-AU" sz="2000"/>
          </a:p>
        </p:txBody>
      </p:sp>
    </p:spTree>
    <p:extLst>
      <p:ext uri="{BB962C8B-B14F-4D97-AF65-F5344CB8AC3E}">
        <p14:creationId xmlns:p14="http://schemas.microsoft.com/office/powerpoint/2010/main" val="386212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a:t>OP Pro Simulator</a:t>
            </a:r>
          </a:p>
        </p:txBody>
      </p:sp>
      <p:sp>
        <p:nvSpPr>
          <p:cNvPr id="5" name="Content Placeholder 4">
            <a:extLst>
              <a:ext uri="{FF2B5EF4-FFF2-40B4-BE49-F238E27FC236}">
                <a16:creationId xmlns:a16="http://schemas.microsoft.com/office/drawing/2014/main" id="{C933B62F-7FC1-45E5-3889-E412A3DB161F}"/>
              </a:ext>
            </a:extLst>
          </p:cNvPr>
          <p:cNvSpPr>
            <a:spLocks noGrp="1"/>
          </p:cNvSpPr>
          <p:nvPr>
            <p:ph sz="quarter" idx="21"/>
          </p:nvPr>
        </p:nvSpPr>
        <p:spPr/>
        <p:txBody>
          <a:bodyPr/>
          <a:lstStyle/>
          <a:p>
            <a:pPr marL="0" indent="0">
              <a:buNone/>
            </a:pPr>
            <a:r>
              <a:rPr lang="en-US" sz="2000" dirty="0"/>
              <a:t>bbm03:~$ /opt/Jigsaw/Tools/</a:t>
            </a:r>
            <a:r>
              <a:rPr lang="en-US" sz="2000" dirty="0" err="1"/>
              <a:t>sql_dump</a:t>
            </a:r>
            <a:r>
              <a:rPr lang="en-US" sz="2000" dirty="0"/>
              <a:t> -hours 1 postgres://localhost/jmineops,username=UserName,password=Password</a:t>
            </a:r>
          </a:p>
          <a:p>
            <a:pPr marL="0" indent="0">
              <a:buNone/>
            </a:pPr>
            <a:endParaRPr lang="en-AU" dirty="0"/>
          </a:p>
        </p:txBody>
      </p:sp>
      <p:pic>
        <p:nvPicPr>
          <p:cNvPr id="4" name="Picture 3">
            <a:extLst>
              <a:ext uri="{FF2B5EF4-FFF2-40B4-BE49-F238E27FC236}">
                <a16:creationId xmlns:a16="http://schemas.microsoft.com/office/drawing/2014/main" id="{85EDB1F0-6ED6-4872-8B8E-1AD12FA2DFDA}"/>
              </a:ext>
            </a:extLst>
          </p:cNvPr>
          <p:cNvPicPr>
            <a:picLocks noChangeAspect="1"/>
          </p:cNvPicPr>
          <p:nvPr/>
        </p:nvPicPr>
        <p:blipFill>
          <a:blip r:embed="rId3"/>
          <a:stretch>
            <a:fillRect/>
          </a:stretch>
        </p:blipFill>
        <p:spPr>
          <a:xfrm>
            <a:off x="609599" y="2680886"/>
            <a:ext cx="8896997" cy="1991003"/>
          </a:xfrm>
          <a:prstGeom prst="rect">
            <a:avLst/>
          </a:prstGeom>
        </p:spPr>
      </p:pic>
      <p:sp>
        <p:nvSpPr>
          <p:cNvPr id="3" name="Text Placeholder 1">
            <a:extLst>
              <a:ext uri="{FF2B5EF4-FFF2-40B4-BE49-F238E27FC236}">
                <a16:creationId xmlns:a16="http://schemas.microsoft.com/office/drawing/2014/main" id="{178CE822-18EC-8D63-FF18-9EAD95DC40C5}"/>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Getting an OP Pro backup database</a:t>
            </a:r>
            <a:endParaRPr lang="en-AU" dirty="0"/>
          </a:p>
        </p:txBody>
      </p:sp>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dirty="0"/>
              <a:t>OP Pro Simulator</a:t>
            </a:r>
          </a:p>
        </p:txBody>
      </p:sp>
      <p:sp>
        <p:nvSpPr>
          <p:cNvPr id="4" name="Content Placeholder 3">
            <a:extLst>
              <a:ext uri="{FF2B5EF4-FFF2-40B4-BE49-F238E27FC236}">
                <a16:creationId xmlns:a16="http://schemas.microsoft.com/office/drawing/2014/main" id="{2A2A2FFE-9ACF-57C4-2A29-C1B7DE01F766}"/>
              </a:ext>
            </a:extLst>
          </p:cNvPr>
          <p:cNvSpPr>
            <a:spLocks noGrp="1"/>
          </p:cNvSpPr>
          <p:nvPr>
            <p:ph sz="quarter" idx="21"/>
          </p:nvPr>
        </p:nvSpPr>
        <p:spPr/>
        <p:txBody>
          <a:bodyPr/>
          <a:lstStyle/>
          <a:p>
            <a:r>
              <a:rPr lang="en-US" sz="2000" dirty="0" err="1"/>
              <a:t>hxgn</a:t>
            </a:r>
            <a:r>
              <a:rPr lang="en-US" sz="2000" dirty="0"/>
              <a:t>:~$ </a:t>
            </a:r>
            <a:r>
              <a:rPr lang="en-US" sz="2000" dirty="0" err="1"/>
              <a:t>dropdb</a:t>
            </a:r>
            <a:r>
              <a:rPr lang="en-US" sz="2000" dirty="0"/>
              <a:t> -U developer </a:t>
            </a:r>
            <a:r>
              <a:rPr lang="en-US" sz="2000" dirty="0" err="1"/>
              <a:t>jmineops_bbm</a:t>
            </a:r>
            <a:endParaRPr lang="en-US" sz="2000" dirty="0"/>
          </a:p>
          <a:p>
            <a:endParaRPr lang="en-US" sz="2000" dirty="0"/>
          </a:p>
          <a:p>
            <a:r>
              <a:rPr lang="en-US" sz="2000" dirty="0" err="1"/>
              <a:t>hxgn</a:t>
            </a:r>
            <a:r>
              <a:rPr lang="en-US" sz="2000" dirty="0"/>
              <a:t>:~$ </a:t>
            </a:r>
            <a:r>
              <a:rPr lang="en-US" sz="2000" dirty="0" err="1"/>
              <a:t>createdb</a:t>
            </a:r>
            <a:r>
              <a:rPr lang="en-US" sz="2000" dirty="0"/>
              <a:t> -U developer </a:t>
            </a:r>
            <a:r>
              <a:rPr lang="en-US" sz="2000" dirty="0" err="1"/>
              <a:t>jmineops_bbm</a:t>
            </a:r>
            <a:endParaRPr lang="en-US" sz="2000" dirty="0"/>
          </a:p>
          <a:p>
            <a:endParaRPr lang="en-US" sz="2000" dirty="0"/>
          </a:p>
          <a:p>
            <a:r>
              <a:rPr lang="en-US" sz="2000" dirty="0" err="1"/>
              <a:t>hxgn</a:t>
            </a:r>
            <a:r>
              <a:rPr lang="en-US" sz="2000" dirty="0"/>
              <a:t>:~$ </a:t>
            </a:r>
            <a:r>
              <a:rPr lang="en-US" sz="2000" dirty="0" err="1"/>
              <a:t>psql</a:t>
            </a:r>
            <a:r>
              <a:rPr lang="en-US" sz="2000" dirty="0"/>
              <a:t> -U developer </a:t>
            </a:r>
            <a:r>
              <a:rPr lang="en-US" sz="2000" dirty="0" err="1"/>
              <a:t>jmineops_bbm</a:t>
            </a:r>
            <a:r>
              <a:rPr lang="en-US" sz="2000" dirty="0"/>
              <a:t> -c "CREATE EXTENSION </a:t>
            </a:r>
            <a:r>
              <a:rPr lang="en-US" sz="2000" dirty="0" err="1"/>
              <a:t>psqlprocs</a:t>
            </a:r>
            <a:r>
              <a:rPr lang="en-US" sz="2000" dirty="0"/>
              <a:t>;“</a:t>
            </a:r>
          </a:p>
          <a:p>
            <a:endParaRPr lang="en-US" sz="2000" dirty="0"/>
          </a:p>
          <a:p>
            <a:r>
              <a:rPr lang="en-US" sz="2000" dirty="0" err="1"/>
              <a:t>hxgn</a:t>
            </a:r>
            <a:r>
              <a:rPr lang="en-US" sz="2000" dirty="0"/>
              <a:t>:~$ /opt/Jigsaw/Tools/</a:t>
            </a:r>
            <a:r>
              <a:rPr lang="en-US" sz="2000" dirty="0" err="1"/>
              <a:t>sql_load</a:t>
            </a:r>
            <a:r>
              <a:rPr lang="en-US" sz="2000" dirty="0"/>
              <a:t> </a:t>
            </a:r>
            <a:r>
              <a:rPr lang="en-US" sz="2000" dirty="0" err="1"/>
              <a:t>jmineops.sqld</a:t>
            </a:r>
            <a:r>
              <a:rPr lang="en-US" sz="2000" dirty="0"/>
              <a:t>/ postgres://localhost/jmineops_bbm,username=UserName,password=Password</a:t>
            </a:r>
          </a:p>
          <a:p>
            <a:endParaRPr lang="en-US" sz="2000" dirty="0"/>
          </a:p>
          <a:p>
            <a:r>
              <a:rPr lang="en-US" sz="2000" dirty="0" err="1"/>
              <a:t>hxgn</a:t>
            </a:r>
            <a:r>
              <a:rPr lang="en-US" sz="2000" dirty="0"/>
              <a:t>:~$ /opt/Jigsaw/Tools/</a:t>
            </a:r>
            <a:r>
              <a:rPr lang="en-US" sz="2000" dirty="0" err="1"/>
              <a:t>xml_loader</a:t>
            </a:r>
            <a:r>
              <a:rPr lang="en-US" sz="2000" dirty="0"/>
              <a:t> -database </a:t>
            </a:r>
            <a:r>
              <a:rPr lang="en-US" sz="2000" dirty="0" err="1"/>
              <a:t>jmineops_bbm</a:t>
            </a:r>
            <a:r>
              <a:rPr lang="en-US" sz="2000" dirty="0"/>
              <a:t> /opt/Jigsaw/Library/</a:t>
            </a:r>
            <a:r>
              <a:rPr lang="en-US" sz="2000" dirty="0" err="1"/>
              <a:t>jmineops</a:t>
            </a:r>
            <a:r>
              <a:rPr lang="en-US" sz="2000" dirty="0"/>
              <a:t>/</a:t>
            </a:r>
            <a:r>
              <a:rPr lang="en-US" sz="2000" dirty="0" err="1"/>
              <a:t>db</a:t>
            </a:r>
            <a:r>
              <a:rPr lang="en-US" sz="2000" dirty="0"/>
              <a:t>/PostgreSQL/</a:t>
            </a:r>
            <a:r>
              <a:rPr lang="en-US" sz="2000" dirty="0" err="1"/>
              <a:t>gps_points.sql</a:t>
            </a:r>
            <a:endParaRPr lang="en-US" sz="2000" dirty="0"/>
          </a:p>
          <a:p>
            <a:endParaRPr lang="en-US" sz="2000" dirty="0"/>
          </a:p>
          <a:p>
            <a:r>
              <a:rPr lang="en-US" sz="2000" dirty="0" err="1"/>
              <a:t>hxgn</a:t>
            </a:r>
            <a:r>
              <a:rPr lang="en-US" sz="2000" dirty="0"/>
              <a:t>:~$ /opt/Jigsaw/Tools/</a:t>
            </a:r>
            <a:r>
              <a:rPr lang="en-US" sz="2000" dirty="0" err="1"/>
              <a:t>xml_loader</a:t>
            </a:r>
            <a:r>
              <a:rPr lang="en-US" sz="2000" dirty="0"/>
              <a:t> -database </a:t>
            </a:r>
            <a:r>
              <a:rPr lang="en-US" sz="2000" dirty="0" err="1"/>
              <a:t>jmineops_bbm</a:t>
            </a:r>
            <a:r>
              <a:rPr lang="en-US" sz="2000" dirty="0"/>
              <a:t> views</a:t>
            </a:r>
          </a:p>
          <a:p>
            <a:pPr marL="0" indent="0">
              <a:buNone/>
            </a:pPr>
            <a:endParaRPr lang="en-AU" dirty="0"/>
          </a:p>
        </p:txBody>
      </p:sp>
      <p:sp>
        <p:nvSpPr>
          <p:cNvPr id="5" name="Text Placeholder 1">
            <a:extLst>
              <a:ext uri="{FF2B5EF4-FFF2-40B4-BE49-F238E27FC236}">
                <a16:creationId xmlns:a16="http://schemas.microsoft.com/office/drawing/2014/main" id="{3454E71C-F5B4-78A6-F0D0-F15199B3E7FE}"/>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Restoring an OP Pro backup database</a:t>
            </a:r>
            <a:endParaRPr lang="en-AU" dirty="0"/>
          </a:p>
        </p:txBody>
      </p:sp>
    </p:spTree>
    <p:extLst>
      <p:ext uri="{BB962C8B-B14F-4D97-AF65-F5344CB8AC3E}">
        <p14:creationId xmlns:p14="http://schemas.microsoft.com/office/powerpoint/2010/main" val="78940195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a:t>OP Pro Simulator</a:t>
            </a:r>
          </a:p>
        </p:txBody>
      </p:sp>
      <p:sp>
        <p:nvSpPr>
          <p:cNvPr id="4" name="Content Placeholder 3">
            <a:extLst>
              <a:ext uri="{FF2B5EF4-FFF2-40B4-BE49-F238E27FC236}">
                <a16:creationId xmlns:a16="http://schemas.microsoft.com/office/drawing/2014/main" id="{B95066EC-7E78-336C-32E3-F70ED2C28677}"/>
              </a:ext>
            </a:extLst>
          </p:cNvPr>
          <p:cNvSpPr>
            <a:spLocks noGrp="1"/>
          </p:cNvSpPr>
          <p:nvPr>
            <p:ph sz="quarter" idx="21"/>
          </p:nvPr>
        </p:nvSpPr>
        <p:spPr/>
        <p:txBody>
          <a:bodyPr/>
          <a:lstStyle/>
          <a:p>
            <a:pPr marL="0" indent="0">
              <a:buNone/>
            </a:pPr>
            <a:r>
              <a:rPr lang="en-US" sz="2000" err="1"/>
              <a:t>hxgn</a:t>
            </a:r>
            <a:r>
              <a:rPr lang="en-US" sz="2000"/>
              <a:t>:~$ /opt/Jigsaw/Services/</a:t>
            </a:r>
            <a:r>
              <a:rPr lang="en-US" sz="2000" err="1"/>
              <a:t>JAMSSimulator</a:t>
            </a:r>
            <a:r>
              <a:rPr lang="en-US" sz="2000"/>
              <a:t> -database </a:t>
            </a:r>
            <a:r>
              <a:rPr lang="en-US" sz="2000" err="1"/>
              <a:t>jmineops_bbm</a:t>
            </a:r>
            <a:r>
              <a:rPr lang="en-US" sz="2000"/>
              <a:t> T265 start</a:t>
            </a:r>
          </a:p>
          <a:p>
            <a:pPr marL="0" indent="0">
              <a:buNone/>
            </a:pPr>
            <a:endParaRPr lang="en-AU"/>
          </a:p>
        </p:txBody>
      </p:sp>
      <p:pic>
        <p:nvPicPr>
          <p:cNvPr id="40" name="Picture 39">
            <a:extLst>
              <a:ext uri="{FF2B5EF4-FFF2-40B4-BE49-F238E27FC236}">
                <a16:creationId xmlns:a16="http://schemas.microsoft.com/office/drawing/2014/main" id="{B8B84FEF-F01D-4A07-B116-0EF33D51BFC7}"/>
              </a:ext>
            </a:extLst>
          </p:cNvPr>
          <p:cNvPicPr>
            <a:picLocks noChangeAspect="1"/>
          </p:cNvPicPr>
          <p:nvPr/>
        </p:nvPicPr>
        <p:blipFill>
          <a:blip r:embed="rId3"/>
          <a:stretch>
            <a:fillRect/>
          </a:stretch>
        </p:blipFill>
        <p:spPr>
          <a:xfrm>
            <a:off x="609599" y="2404919"/>
            <a:ext cx="8850087" cy="2048161"/>
          </a:xfrm>
          <a:prstGeom prst="rect">
            <a:avLst/>
          </a:prstGeom>
        </p:spPr>
      </p:pic>
      <p:sp>
        <p:nvSpPr>
          <p:cNvPr id="5" name="Text Placeholder 1">
            <a:extLst>
              <a:ext uri="{FF2B5EF4-FFF2-40B4-BE49-F238E27FC236}">
                <a16:creationId xmlns:a16="http://schemas.microsoft.com/office/drawing/2014/main" id="{475980A4-E063-D8E8-FBCE-2208F064423D}"/>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Running </a:t>
            </a:r>
            <a:r>
              <a:rPr lang="en-AU" dirty="0" err="1">
                <a:cs typeface="Arial"/>
              </a:rPr>
              <a:t>JAMMSimulator</a:t>
            </a:r>
            <a:endParaRPr lang="en-AU" dirty="0" err="1"/>
          </a:p>
        </p:txBody>
      </p:sp>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C4A2-27AA-A344-A729-77BDCD4AF025}"/>
              </a:ext>
            </a:extLst>
          </p:cNvPr>
          <p:cNvSpPr>
            <a:spLocks noGrp="1"/>
          </p:cNvSpPr>
          <p:nvPr>
            <p:ph type="title"/>
          </p:nvPr>
        </p:nvSpPr>
        <p:spPr/>
        <p:txBody>
          <a:bodyPr anchor="t">
            <a:normAutofit/>
          </a:bodyPr>
          <a:lstStyle/>
          <a:p>
            <a:r>
              <a:rPr lang="en-AU"/>
              <a:t>OP Pro Simulator</a:t>
            </a:r>
            <a:endParaRPr lang="en-US"/>
          </a:p>
        </p:txBody>
      </p:sp>
      <p:pic>
        <p:nvPicPr>
          <p:cNvPr id="10" name="Picture 9">
            <a:extLst>
              <a:ext uri="{FF2B5EF4-FFF2-40B4-BE49-F238E27FC236}">
                <a16:creationId xmlns:a16="http://schemas.microsoft.com/office/drawing/2014/main" id="{E87DCB5A-9D44-4603-9967-834AC955E46C}"/>
              </a:ext>
            </a:extLst>
          </p:cNvPr>
          <p:cNvPicPr>
            <a:picLocks noChangeAspect="1"/>
          </p:cNvPicPr>
          <p:nvPr/>
        </p:nvPicPr>
        <p:blipFill>
          <a:blip r:embed="rId3"/>
          <a:stretch>
            <a:fillRect/>
          </a:stretch>
        </p:blipFill>
        <p:spPr>
          <a:xfrm>
            <a:off x="2965972" y="1525814"/>
            <a:ext cx="6259601" cy="4506913"/>
          </a:xfrm>
          <a:prstGeom prst="rect">
            <a:avLst/>
          </a:prstGeom>
          <a:noFill/>
        </p:spPr>
      </p:pic>
      <p:sp>
        <p:nvSpPr>
          <p:cNvPr id="4" name="Text Placeholder 1">
            <a:extLst>
              <a:ext uri="{FF2B5EF4-FFF2-40B4-BE49-F238E27FC236}">
                <a16:creationId xmlns:a16="http://schemas.microsoft.com/office/drawing/2014/main" id="{ADA4EB54-47E9-836D-A4CD-284731C40E95}"/>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Running </a:t>
            </a:r>
            <a:r>
              <a:rPr lang="en-AU" dirty="0" err="1">
                <a:cs typeface="Arial"/>
              </a:rPr>
              <a:t>JAMMSimulator</a:t>
            </a:r>
            <a:endParaRPr lang="en-AU" dirty="0" err="1"/>
          </a:p>
        </p:txBody>
      </p:sp>
    </p:spTree>
    <p:extLst>
      <p:ext uri="{BB962C8B-B14F-4D97-AF65-F5344CB8AC3E}">
        <p14:creationId xmlns:p14="http://schemas.microsoft.com/office/powerpoint/2010/main" val="422589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a:t>OP Pro Simulator</a:t>
            </a:r>
          </a:p>
        </p:txBody>
      </p:sp>
      <p:sp>
        <p:nvSpPr>
          <p:cNvPr id="5" name="Content Placeholder 4">
            <a:extLst>
              <a:ext uri="{FF2B5EF4-FFF2-40B4-BE49-F238E27FC236}">
                <a16:creationId xmlns:a16="http://schemas.microsoft.com/office/drawing/2014/main" id="{679022B5-9546-2A52-DF8F-134FE43DC43D}"/>
              </a:ext>
            </a:extLst>
          </p:cNvPr>
          <p:cNvSpPr>
            <a:spLocks noGrp="1"/>
          </p:cNvSpPr>
          <p:nvPr>
            <p:ph sz="quarter" idx="21"/>
          </p:nvPr>
        </p:nvSpPr>
        <p:spPr/>
        <p:txBody>
          <a:bodyPr/>
          <a:lstStyle/>
          <a:p>
            <a:pPr marL="0" indent="0">
              <a:buNone/>
            </a:pPr>
            <a:r>
              <a:rPr lang="en-US" sz="2000" err="1"/>
              <a:t>hxgn</a:t>
            </a:r>
            <a:r>
              <a:rPr lang="en-US" sz="2000"/>
              <a:t>:~/scu16$ ./</a:t>
            </a:r>
            <a:r>
              <a:rPr lang="en-US" sz="2000" err="1"/>
              <a:t>RunSimulator</a:t>
            </a:r>
            <a:r>
              <a:rPr lang="en-US" sz="2000"/>
              <a:t> -type LP -equipment T265 -port 2000</a:t>
            </a:r>
          </a:p>
          <a:p>
            <a:pPr marL="0" indent="0">
              <a:buNone/>
            </a:pPr>
            <a:endParaRPr lang="en-AU"/>
          </a:p>
        </p:txBody>
      </p:sp>
      <p:pic>
        <p:nvPicPr>
          <p:cNvPr id="4" name="Picture 3">
            <a:extLst>
              <a:ext uri="{FF2B5EF4-FFF2-40B4-BE49-F238E27FC236}">
                <a16:creationId xmlns:a16="http://schemas.microsoft.com/office/drawing/2014/main" id="{C54A9B3F-45FE-4630-9B3E-9316DB038A7E}"/>
              </a:ext>
            </a:extLst>
          </p:cNvPr>
          <p:cNvPicPr>
            <a:picLocks noChangeAspect="1"/>
          </p:cNvPicPr>
          <p:nvPr/>
        </p:nvPicPr>
        <p:blipFill>
          <a:blip r:embed="rId3"/>
          <a:stretch>
            <a:fillRect/>
          </a:stretch>
        </p:blipFill>
        <p:spPr>
          <a:xfrm>
            <a:off x="2688367" y="2058027"/>
            <a:ext cx="6122936" cy="4424053"/>
          </a:xfrm>
          <a:prstGeom prst="rect">
            <a:avLst/>
          </a:prstGeom>
        </p:spPr>
      </p:pic>
      <p:sp>
        <p:nvSpPr>
          <p:cNvPr id="6" name="Text Placeholder 1">
            <a:extLst>
              <a:ext uri="{FF2B5EF4-FFF2-40B4-BE49-F238E27FC236}">
                <a16:creationId xmlns:a16="http://schemas.microsoft.com/office/drawing/2014/main" id="{A4E7E06E-0985-D2BF-D28E-13A7E9C7178C}"/>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Running ./</a:t>
            </a:r>
            <a:r>
              <a:rPr lang="en-AU" dirty="0" err="1">
                <a:cs typeface="Arial"/>
              </a:rPr>
              <a:t>RunSimulator</a:t>
            </a:r>
            <a:r>
              <a:rPr lang="en-AU" dirty="0">
                <a:cs typeface="Arial"/>
              </a:rPr>
              <a:t> script</a:t>
            </a:r>
          </a:p>
        </p:txBody>
      </p:sp>
    </p:spTree>
    <p:extLst>
      <p:ext uri="{BB962C8B-B14F-4D97-AF65-F5344CB8AC3E}">
        <p14:creationId xmlns:p14="http://schemas.microsoft.com/office/powerpoint/2010/main" val="335603787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264B2E-543A-465B-B845-941366A10AEE}"/>
              </a:ext>
            </a:extLst>
          </p:cNvPr>
          <p:cNvPicPr>
            <a:picLocks noChangeAspect="1"/>
          </p:cNvPicPr>
          <p:nvPr/>
        </p:nvPicPr>
        <p:blipFill>
          <a:blip r:embed="rId3"/>
          <a:stretch>
            <a:fillRect/>
          </a:stretch>
        </p:blipFill>
        <p:spPr>
          <a:xfrm>
            <a:off x="4222740" y="1471386"/>
            <a:ext cx="3745602" cy="4630638"/>
          </a:xfrm>
          <a:prstGeom prst="rect">
            <a:avLst/>
          </a:prstGeom>
        </p:spPr>
      </p:pic>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a:xfrm>
            <a:off x="609600" y="609600"/>
            <a:ext cx="8534400" cy="410233"/>
          </a:xfrm>
        </p:spPr>
        <p:txBody>
          <a:bodyPr anchor="t">
            <a:normAutofit/>
          </a:bodyPr>
          <a:lstStyle/>
          <a:p>
            <a:r>
              <a:rPr lang="en-AU"/>
              <a:t>OP Pro Simulator</a:t>
            </a:r>
          </a:p>
        </p:txBody>
      </p:sp>
      <p:sp>
        <p:nvSpPr>
          <p:cNvPr id="5" name="Text Placeholder 1">
            <a:extLst>
              <a:ext uri="{FF2B5EF4-FFF2-40B4-BE49-F238E27FC236}">
                <a16:creationId xmlns:a16="http://schemas.microsoft.com/office/drawing/2014/main" id="{962C62E8-AA9A-9EC1-E74D-9AFB1634858C}"/>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Running ./</a:t>
            </a:r>
            <a:r>
              <a:rPr lang="en-AU" dirty="0" err="1">
                <a:cs typeface="Arial"/>
              </a:rPr>
              <a:t>RunSimulator</a:t>
            </a:r>
            <a:r>
              <a:rPr lang="en-AU" dirty="0">
                <a:cs typeface="Arial"/>
              </a:rPr>
              <a:t> script</a:t>
            </a:r>
          </a:p>
        </p:txBody>
      </p:sp>
    </p:spTree>
    <p:extLst>
      <p:ext uri="{BB962C8B-B14F-4D97-AF65-F5344CB8AC3E}">
        <p14:creationId xmlns:p14="http://schemas.microsoft.com/office/powerpoint/2010/main" val="30503579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1|2.1|2.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B169C245BA594BA25B913726BA824F" ma:contentTypeVersion="14" ma:contentTypeDescription="Create a new document." ma:contentTypeScope="" ma:versionID="6fe8590494224007b8eaf1807ef97c1c">
  <xsd:schema xmlns:xsd="http://www.w3.org/2001/XMLSchema" xmlns:xs="http://www.w3.org/2001/XMLSchema" xmlns:p="http://schemas.microsoft.com/office/2006/metadata/properties" xmlns:ns2="7f65cd81-0845-44fe-8b0c-718e8aec389a" xmlns:ns3="2cf5aac0-b23e-4d07-8f8c-22afb1b617c0" targetNamespace="http://schemas.microsoft.com/office/2006/metadata/properties" ma:root="true" ma:fieldsID="55d59d92bb0ea97fcf01091988d7917d" ns2:_="" ns3:_="">
    <xsd:import namespace="7f65cd81-0845-44fe-8b0c-718e8aec389a"/>
    <xsd:import namespace="2cf5aac0-b23e-4d07-8f8c-22afb1b617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65cd81-0845-44fe-8b0c-718e8aec38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5aac0-b23e-4d07-8f8c-22afb1b617c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6d68890-7b21-4d74-8bde-aa8c00b7c382}" ma:internalName="TaxCatchAll" ma:showField="CatchAllData" ma:web="2cf5aac0-b23e-4d07-8f8c-22afb1b617c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cf5aac0-b23e-4d07-8f8c-22afb1b617c0">
      <UserInfo>
        <DisplayName/>
        <AccountId xsi:nil="true"/>
        <AccountType/>
      </UserInfo>
    </SharedWithUsers>
    <MediaLengthInSeconds xmlns="7f65cd81-0845-44fe-8b0c-718e8aec389a" xsi:nil="true"/>
    <lcf76f155ced4ddcb4097134ff3c332f xmlns="7f65cd81-0845-44fe-8b0c-718e8aec389a">
      <Terms xmlns="http://schemas.microsoft.com/office/infopath/2007/PartnerControls"/>
    </lcf76f155ced4ddcb4097134ff3c332f>
    <TaxCatchAll xmlns="2cf5aac0-b23e-4d07-8f8c-22afb1b617c0" xsi:nil="true"/>
  </documentManagement>
</p:properties>
</file>

<file path=customXml/itemProps1.xml><?xml version="1.0" encoding="utf-8"?>
<ds:datastoreItem xmlns:ds="http://schemas.openxmlformats.org/officeDocument/2006/customXml" ds:itemID="{758676DB-F799-4988-A739-D4EEA844AF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65cd81-0845-44fe-8b0c-718e8aec389a"/>
    <ds:schemaRef ds:uri="2cf5aac0-b23e-4d07-8f8c-22afb1b61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718D43-5927-427E-88D7-D280E5889300}">
  <ds:schemaRefs>
    <ds:schemaRef ds:uri="http://schemas.microsoft.com/sharepoint/v3/contenttype/forms"/>
  </ds:schemaRefs>
</ds:datastoreItem>
</file>

<file path=customXml/itemProps3.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2cf5aac0-b23e-4d07-8f8c-22afb1b617c0"/>
    <ds:schemaRef ds:uri="7f65cd81-0845-44fe-8b0c-718e8aec389a"/>
  </ds:schemaRefs>
</ds:datastoreItem>
</file>

<file path=docProps/app.xml><?xml version="1.0" encoding="utf-8"?>
<Properties xmlns="http://schemas.openxmlformats.org/officeDocument/2006/extended-properties" xmlns:vt="http://schemas.openxmlformats.org/officeDocument/2006/docPropsVTypes">
  <TotalTime>3</TotalTime>
  <Words>885</Words>
  <Application>Microsoft Office PowerPoint</Application>
  <PresentationFormat>Widescreen</PresentationFormat>
  <Paragraphs>109</Paragraphs>
  <Slides>17</Slides>
  <Notes>13</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17</vt:i4>
      </vt:variant>
    </vt:vector>
  </HeadingPairs>
  <TitlesOfParts>
    <vt:vector size="31" baseType="lpstr">
      <vt:lpstr>Arial</vt:lpstr>
      <vt:lpstr>Calibri</vt:lpstr>
      <vt:lpstr>Calibri Light</vt:lpstr>
      <vt:lpstr>Open Sans</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OP Pro Simulator</vt:lpstr>
      <vt:lpstr>OP Pro Simulator</vt:lpstr>
      <vt:lpstr>OP Pro Simulator</vt:lpstr>
      <vt:lpstr>OP Pro Simulator</vt:lpstr>
      <vt:lpstr>OP Pro Simulator</vt:lpstr>
      <vt:lpstr>OP Pro Simulator</vt:lpstr>
      <vt:lpstr>OP Pro Simulator</vt:lpstr>
      <vt:lpstr>OP Pro Simulator</vt:lpstr>
      <vt:lpstr>OP Pro Simulator</vt:lpstr>
      <vt:lpstr>OP Pro Simulator</vt:lpstr>
      <vt:lpstr>OP Pro Simulator</vt:lpstr>
      <vt:lpstr>OP Pro Simulator</vt:lpstr>
      <vt:lpstr>Simulator - Questions</vt:lpstr>
      <vt:lpstr>Simulator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245</cp:revision>
  <dcterms:created xsi:type="dcterms:W3CDTF">2020-07-03T01:27:14Z</dcterms:created>
  <dcterms:modified xsi:type="dcterms:W3CDTF">2025-03-03T18:53:27Z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0x01010069B169C245BA594BA25B913726BA824F</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